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7" r:id="rId2"/>
    <p:sldId id="259" r:id="rId3"/>
    <p:sldId id="258" r:id="rId4"/>
    <p:sldId id="273" r:id="rId5"/>
    <p:sldId id="261" r:id="rId6"/>
    <p:sldId id="262" r:id="rId7"/>
    <p:sldId id="260" r:id="rId8"/>
    <p:sldId id="263" r:id="rId9"/>
    <p:sldId id="266" r:id="rId10"/>
    <p:sldId id="269" r:id="rId11"/>
    <p:sldId id="270" r:id="rId12"/>
    <p:sldId id="271" r:id="rId13"/>
    <p:sldId id="268" r:id="rId14"/>
    <p:sldId id="272" r:id="rId1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289" autoAdjust="0"/>
  </p:normalViewPr>
  <p:slideViewPr>
    <p:cSldViewPr>
      <p:cViewPr varScale="1">
        <p:scale>
          <a:sx n="98" d="100"/>
          <a:sy n="98" d="100"/>
        </p:scale>
        <p:origin x="-138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35C99-76BB-4EEC-BD38-6156D5EF6AA7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2AED1-368C-49B4-B0A5-D197495870AE}" type="slidenum">
              <a:rPr lang="es-ES" smtClean="0"/>
              <a:pPr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135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42AED1-368C-49B4-B0A5-D197495870AE}" type="slidenum">
              <a:rPr lang="es-ES" smtClean="0"/>
              <a:pPr/>
              <a:t>10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Triángulo rectángulo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Título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7" name="16 Subtítulo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grpSp>
        <p:nvGrpSpPr>
          <p:cNvPr id="2" name="1 Grupo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Forma libre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Forma libre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Forma libre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Conector recto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7" name="2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7" name="6 Cheurón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Cheurón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6" name="5 Título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Cheurón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Cheurón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Forma libre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Forma libre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Triángulo rectángulo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Conector recto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0" name="29 Marcador de texto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7622013-9ED0-4F81-958F-0DBC5AA3443C}" type="datetimeFigureOut">
              <a:rPr lang="es-ES" smtClean="0"/>
              <a:pPr/>
              <a:t>20-08-12</a:t>
            </a:fld>
            <a:endParaRPr lang="es-ES"/>
          </a:p>
        </p:txBody>
      </p:sp>
      <p:sp>
        <p:nvSpPr>
          <p:cNvPr id="22" name="21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3C22372A-99BC-442C-B109-7FB490BCA0DB}" type="slidenum">
              <a:rPr lang="es-ES" smtClean="0"/>
              <a:pPr/>
              <a:t>‹Nr.›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30.jpeg"/><Relationship Id="rId5" Type="http://schemas.openxmlformats.org/officeDocument/2006/relationships/image" Target="../media/image31.jpeg"/><Relationship Id="rId6" Type="http://schemas.openxmlformats.org/officeDocument/2006/relationships/image" Target="../media/image32.jpeg"/><Relationship Id="rId7" Type="http://schemas.openxmlformats.org/officeDocument/2006/relationships/image" Target="../media/image33.jpeg"/><Relationship Id="rId8" Type="http://schemas.openxmlformats.org/officeDocument/2006/relationships/image" Target="../media/image34.jpeg"/><Relationship Id="rId9" Type="http://schemas.openxmlformats.org/officeDocument/2006/relationships/image" Target="../media/image35.jpeg"/><Relationship Id="rId10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4" Type="http://schemas.openxmlformats.org/officeDocument/2006/relationships/image" Target="../media/image38.jpeg"/><Relationship Id="rId5" Type="http://schemas.openxmlformats.org/officeDocument/2006/relationships/image" Target="../media/image39.jpeg"/><Relationship Id="rId6" Type="http://schemas.openxmlformats.org/officeDocument/2006/relationships/image" Target="../media/image40.jpeg"/><Relationship Id="rId7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image" Target="../media/image43.jpeg"/><Relationship Id="rId5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4.jpeg"/><Relationship Id="rId12" Type="http://schemas.openxmlformats.org/officeDocument/2006/relationships/image" Target="../media/image55.jpeg"/><Relationship Id="rId13" Type="http://schemas.openxmlformats.org/officeDocument/2006/relationships/image" Target="../media/image56.jpeg"/><Relationship Id="rId14" Type="http://schemas.openxmlformats.org/officeDocument/2006/relationships/image" Target="../media/image57.jpeg"/><Relationship Id="rId15" Type="http://schemas.openxmlformats.org/officeDocument/2006/relationships/image" Target="../media/image58.jpeg"/><Relationship Id="rId16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jpeg"/><Relationship Id="rId3" Type="http://schemas.openxmlformats.org/officeDocument/2006/relationships/image" Target="../media/image46.jpeg"/><Relationship Id="rId4" Type="http://schemas.openxmlformats.org/officeDocument/2006/relationships/image" Target="../media/image47.jpeg"/><Relationship Id="rId5" Type="http://schemas.openxmlformats.org/officeDocument/2006/relationships/image" Target="../media/image48.jpeg"/><Relationship Id="rId6" Type="http://schemas.openxmlformats.org/officeDocument/2006/relationships/image" Target="../media/image49.jpeg"/><Relationship Id="rId7" Type="http://schemas.openxmlformats.org/officeDocument/2006/relationships/image" Target="../media/image50.jpeg"/><Relationship Id="rId8" Type="http://schemas.openxmlformats.org/officeDocument/2006/relationships/image" Target="../media/image51.jpeg"/><Relationship Id="rId9" Type="http://schemas.openxmlformats.org/officeDocument/2006/relationships/image" Target="../media/image52.jpeg"/><Relationship Id="rId10" Type="http://schemas.openxmlformats.org/officeDocument/2006/relationships/image" Target="../media/image5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jpeg"/><Relationship Id="rId3" Type="http://schemas.openxmlformats.org/officeDocument/2006/relationships/image" Target="../media/image6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6" Type="http://schemas.openxmlformats.org/officeDocument/2006/relationships/image" Target="../media/image17.jpeg"/><Relationship Id="rId7" Type="http://schemas.openxmlformats.org/officeDocument/2006/relationships/image" Target="../media/image18.jpeg"/><Relationship Id="rId8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4" Type="http://schemas.openxmlformats.org/officeDocument/2006/relationships/image" Target="../media/image21.jpeg"/><Relationship Id="rId5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25.jpeg"/><Relationship Id="rId6" Type="http://schemas.openxmlformats.org/officeDocument/2006/relationships/image" Target="../media/image26.jpeg"/><Relationship Id="rId7" Type="http://schemas.openxmlformats.org/officeDocument/2006/relationships/image" Target="../media/image27.jpeg"/><Relationship Id="rId8" Type="http://schemas.openxmlformats.org/officeDocument/2006/relationships/image" Target="../media/image28.jpeg"/><Relationship Id="rId9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MONICA SUAREZ RENDON\Escritorio\VACEM CARTAGO\fundacion voy a cambiar el mund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583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MANUALIDADES</a:t>
            </a:r>
            <a:endParaRPr lang="es-ES" dirty="0"/>
          </a:p>
        </p:txBody>
      </p:sp>
      <p:pic>
        <p:nvPicPr>
          <p:cNvPr id="4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142844" y="1214422"/>
            <a:ext cx="3429024" cy="314327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2000" dirty="0" smtClean="0">
                <a:latin typeface="Arial Narrow" pitchFamily="34" charset="0"/>
                <a:cs typeface="Arial" pitchFamily="34" charset="0"/>
              </a:rPr>
              <a:t>  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2000" dirty="0" smtClean="0">
                <a:latin typeface="Arial Narrow" pitchFamily="34" charset="0"/>
                <a:cs typeface="Arial" pitchFamily="34" charset="0"/>
              </a:rPr>
              <a:t>Con ingenio y creatividad, esta escuela brindo a los niños y niñas, diferentes formas de potencializar sus habilidades, mostrando opciones divertidas y entretenidas, lo que permitió contar con la atención de los chiquitines. 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4429132"/>
            <a:ext cx="2857520" cy="171451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4429132"/>
            <a:ext cx="2500330" cy="171451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86512" y="4429132"/>
            <a:ext cx="2357454" cy="171451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2786058"/>
            <a:ext cx="2500330" cy="1571636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6512" y="2786058"/>
            <a:ext cx="2357454" cy="1571636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4744" y="1428736"/>
            <a:ext cx="2500330" cy="1277951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2" y="1428736"/>
            <a:ext cx="2357454" cy="1290651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ESCUELA DE PADRES</a:t>
            </a:r>
            <a:endParaRPr lang="es-ES" dirty="0"/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5500694" y="1857365"/>
            <a:ext cx="3357586" cy="435771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Dentro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de los objetivos de la escuela de padres esta trabajar con ellos los valores que se desarrollan en cada actividad, socializarlos, comprenderlos y darles a conocer la importancia de ponerlos en practica. </a:t>
            </a:r>
            <a:r>
              <a:rPr kumimoji="0" lang="es-ES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Asi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mismo, se cuenta con el compromiso de brindarles talleres de emprendimiento. En esta ocasión una de las madres, Mary Luz Rodríguez</a:t>
            </a:r>
            <a:r>
              <a:rPr lang="es-ES" dirty="0" smtClean="0">
                <a:latin typeface="Arial Narrow" pitchFamily="34" charset="0"/>
                <a:cs typeface="Arial" pitchFamily="34" charset="0"/>
              </a:rPr>
              <a:t> M.,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 fue quien enseñó a las demás la forma de hacer lindas pulseras.  </a:t>
            </a:r>
            <a:endParaRPr kumimoji="0" lang="es-E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857364"/>
            <a:ext cx="2500330" cy="1552297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357562"/>
            <a:ext cx="2346345" cy="142876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8860" y="2214554"/>
            <a:ext cx="2714644" cy="139225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3108" y="3571876"/>
            <a:ext cx="2786082" cy="1449691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1604" y="4786322"/>
            <a:ext cx="2583914" cy="171451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1214422"/>
            <a:ext cx="8072494" cy="121444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1800" dirty="0" smtClean="0">
                <a:latin typeface="Arial Narrow" pitchFamily="34" charset="0"/>
              </a:rPr>
              <a:t>Continuando con la jornada de salud el Dr. Felipe Zuluaga, Optómetra, de forma paralela, realizo el examen visual a los niños y niñas que estaban pendientes.  Entregando un diagnostico acertado, confiable y muy profesional.  </a:t>
            </a:r>
            <a:endParaRPr lang="es-ES" sz="1800" dirty="0"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SALUD VISUAL</a:t>
            </a:r>
            <a:endParaRPr lang="es-ES" dirty="0"/>
          </a:p>
        </p:txBody>
      </p:sp>
      <p:pic>
        <p:nvPicPr>
          <p:cNvPr id="19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4929198"/>
            <a:ext cx="2714644" cy="17859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6" y="4929198"/>
            <a:ext cx="2774973" cy="17859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488" y="2428868"/>
            <a:ext cx="3500462" cy="247446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6446" y="3214686"/>
            <a:ext cx="1428760" cy="221457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86644" y="3143248"/>
            <a:ext cx="1285884" cy="2286016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6248" y="3214686"/>
            <a:ext cx="1500198" cy="221457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5500702"/>
            <a:ext cx="1785950" cy="115400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786050" y="3214686"/>
            <a:ext cx="1500198" cy="2256089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6116" y="5500702"/>
            <a:ext cx="1785950" cy="114300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3042" y="5500702"/>
            <a:ext cx="1643073" cy="1130309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3214686"/>
            <a:ext cx="1143008" cy="234157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24"/>
          </a:xfrm>
        </p:spPr>
        <p:txBody>
          <a:bodyPr>
            <a:noAutofit/>
          </a:bodyPr>
          <a:lstStyle/>
          <a:p>
            <a:pPr algn="ctr"/>
            <a:r>
              <a:rPr lang="es-ES" sz="2400" dirty="0" smtClean="0"/>
              <a:t>MOMENTOS PARA COMPARTIR, SIN PALABRAS</a:t>
            </a:r>
            <a:endParaRPr lang="es-ES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5500702"/>
            <a:ext cx="1428760" cy="1122033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357291" y="3214686"/>
            <a:ext cx="1428759" cy="225848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00562" y="1428736"/>
            <a:ext cx="1714512" cy="17859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286512" y="1428736"/>
            <a:ext cx="2286016" cy="17859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3504" y="5500702"/>
            <a:ext cx="1571636" cy="114300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1428736"/>
            <a:ext cx="1643074" cy="1785949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2571768" cy="17859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000504"/>
            <a:ext cx="5000660" cy="271462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000124"/>
          </a:xfrm>
        </p:spPr>
        <p:txBody>
          <a:bodyPr>
            <a:noAutofit/>
          </a:bodyPr>
          <a:lstStyle/>
          <a:p>
            <a:pPr algn="ctr"/>
            <a:r>
              <a:rPr lang="es-ES" sz="3600" dirty="0" smtClean="0"/>
              <a:t>VACEM SEDE CARTAGO</a:t>
            </a:r>
            <a:endParaRPr lang="es-E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4714908" cy="2625737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" name="2 Título"/>
          <p:cNvSpPr txBox="1">
            <a:spLocks/>
          </p:cNvSpPr>
          <p:nvPr/>
        </p:nvSpPr>
        <p:spPr>
          <a:xfrm>
            <a:off x="5429256" y="2000240"/>
            <a:ext cx="3357586" cy="1285884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“HAY TANTA GENTE BUENA EN EL MUNDO QUE…. </a:t>
            </a:r>
            <a:endParaRPr kumimoji="0" lang="es-ES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2 Título"/>
          <p:cNvSpPr txBox="1">
            <a:spLocks/>
          </p:cNvSpPr>
          <p:nvPr/>
        </p:nvSpPr>
        <p:spPr>
          <a:xfrm>
            <a:off x="142844" y="4857760"/>
            <a:ext cx="3357586" cy="1357322"/>
          </a:xfrm>
          <a:prstGeom prst="rect">
            <a:avLst/>
          </a:prstGeom>
        </p:spPr>
        <p:txBody>
          <a:bodyPr vert="horz" rtlCol="0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BASTARIA UN SEGUNDO, PARA BORRAR TODO EL MAL”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1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rPr>
              <a:t>                                   ALBERTO PLAZA </a:t>
            </a:r>
            <a:endParaRPr kumimoji="0" lang="es-ES" sz="11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214282" y="2000240"/>
            <a:ext cx="8643998" cy="40070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s-ES" sz="2600" dirty="0" smtClean="0">
                <a:latin typeface="Arial Narrow" pitchFamily="34" charset="0"/>
                <a:cs typeface="Arial" pitchFamily="34" charset="0"/>
              </a:rPr>
              <a:t>La Fundación Voy a Cambiar el Mundo Sede Cartago,</a:t>
            </a:r>
          </a:p>
          <a:p>
            <a:pPr algn="ctr">
              <a:buNone/>
            </a:pPr>
            <a:r>
              <a:rPr lang="es-ES" sz="2600" dirty="0" smtClean="0">
                <a:latin typeface="Arial Narrow" pitchFamily="34" charset="0"/>
                <a:cs typeface="Arial" pitchFamily="34" charset="0"/>
              </a:rPr>
              <a:t> presenta el informe de la actividad llevada a cabo el 11 de agosto, </a:t>
            </a:r>
          </a:p>
          <a:p>
            <a:pPr algn="ctr">
              <a:buNone/>
            </a:pPr>
            <a:r>
              <a:rPr lang="es-ES" sz="2600" dirty="0" smtClean="0">
                <a:latin typeface="Arial Narrow" pitchFamily="34" charset="0"/>
                <a:cs typeface="Arial" pitchFamily="34" charset="0"/>
              </a:rPr>
              <a:t>denominada </a:t>
            </a:r>
            <a:r>
              <a:rPr lang="es-ES" sz="2600" i="1" dirty="0" smtClean="0">
                <a:latin typeface="Arial Narrow" pitchFamily="34" charset="0"/>
                <a:cs typeface="Arial" pitchFamily="34" charset="0"/>
              </a:rPr>
              <a:t>Honestidad y Responsabilidad</a:t>
            </a:r>
            <a:r>
              <a:rPr lang="es-ES" sz="2600" dirty="0" smtClean="0">
                <a:latin typeface="Arial Narrow" pitchFamily="34" charset="0"/>
                <a:cs typeface="Arial" pitchFamily="34" charset="0"/>
              </a:rPr>
              <a:t>, en la que las diferentes </a:t>
            </a:r>
          </a:p>
          <a:p>
            <a:pPr algn="ctr">
              <a:buNone/>
            </a:pPr>
            <a:r>
              <a:rPr lang="es-ES" sz="2600" dirty="0" smtClean="0">
                <a:latin typeface="Arial Narrow" pitchFamily="34" charset="0"/>
                <a:cs typeface="Arial" pitchFamily="34" charset="0"/>
              </a:rPr>
              <a:t>escuelas  hicieron uso de varios métodos que permitieron trabajar </a:t>
            </a:r>
          </a:p>
          <a:p>
            <a:pPr algn="ctr">
              <a:buNone/>
            </a:pPr>
            <a:r>
              <a:rPr lang="es-ES" sz="2600" dirty="0" smtClean="0">
                <a:latin typeface="Arial Narrow" pitchFamily="34" charset="0"/>
                <a:cs typeface="Arial" pitchFamily="34" charset="0"/>
              </a:rPr>
              <a:t>ambos valores de forma clara. Así mismo, se realizó </a:t>
            </a:r>
          </a:p>
          <a:p>
            <a:pPr algn="ctr">
              <a:buNone/>
            </a:pPr>
            <a:r>
              <a:rPr lang="es-ES" sz="2600" dirty="0" smtClean="0">
                <a:latin typeface="Arial Narrow" pitchFamily="34" charset="0"/>
                <a:cs typeface="Arial" pitchFamily="34" charset="0"/>
              </a:rPr>
              <a:t>la segunda jornada de salud visual que estuvo a cargo del </a:t>
            </a:r>
          </a:p>
          <a:p>
            <a:pPr algn="ctr">
              <a:buNone/>
            </a:pPr>
            <a:r>
              <a:rPr lang="es-ES" sz="2600" dirty="0" smtClean="0">
                <a:latin typeface="Arial Narrow" pitchFamily="34" charset="0"/>
                <a:cs typeface="Arial" pitchFamily="34" charset="0"/>
              </a:rPr>
              <a:t>Optómetra Felipe Zuluaga.</a:t>
            </a:r>
            <a:endParaRPr lang="es-ES" sz="2600" dirty="0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11222"/>
          </a:xfrm>
        </p:spPr>
        <p:txBody>
          <a:bodyPr>
            <a:normAutofit/>
          </a:bodyPr>
          <a:lstStyle/>
          <a:p>
            <a:pPr algn="ctr"/>
            <a:r>
              <a:rPr lang="es-ES" sz="4000" dirty="0" smtClean="0">
                <a:solidFill>
                  <a:schemeClr val="bg2">
                    <a:lumMod val="50000"/>
                  </a:schemeClr>
                </a:solidFill>
              </a:rPr>
              <a:t>VACEM SEDE CARTAGO</a:t>
            </a:r>
            <a:endParaRPr lang="es-E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1571612"/>
            <a:ext cx="8572560" cy="4786346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endParaRPr lang="es-ES" dirty="0" smtClean="0">
              <a:latin typeface="Arial Narrow" pitchFamily="34" charset="0"/>
            </a:endParaRPr>
          </a:p>
          <a:p>
            <a:pPr>
              <a:buNone/>
            </a:pPr>
            <a:endParaRPr lang="es-ES" dirty="0" smtClean="0">
              <a:latin typeface="Arial Narrow" pitchFamily="34" charset="0"/>
            </a:endParaRPr>
          </a:p>
          <a:p>
            <a:pPr algn="just">
              <a:buNone/>
            </a:pPr>
            <a:r>
              <a:rPr lang="es-ES" sz="6800" dirty="0" smtClean="0">
                <a:latin typeface="Arial Narrow" pitchFamily="34" charset="0"/>
              </a:rPr>
              <a:t>Dos valores que contribuyen al buen desarrollo de la personalidad de nuestros niños, a su formación como seres humanos, integrantes de una sociedad, al respeto por si mismos, y que además son fundamentales son la HONESTIDAD y la RESPONSABILIDAD.</a:t>
            </a:r>
          </a:p>
          <a:p>
            <a:pPr>
              <a:buNone/>
            </a:pPr>
            <a:endParaRPr lang="es-ES" sz="5500" dirty="0" smtClean="0">
              <a:latin typeface="Arial Narrow" pitchFamily="34" charset="0"/>
            </a:endParaRPr>
          </a:p>
          <a:p>
            <a:pPr algn="just">
              <a:buNone/>
            </a:pPr>
            <a:r>
              <a:rPr lang="es-CO" sz="6800" dirty="0" smtClean="0">
                <a:latin typeface="Arial Narrow" pitchFamily="34" charset="0"/>
              </a:rPr>
              <a:t>“La honestidad  consiste en comprometerse y expresarse con coherencia y autenticidad, decir la verdad, de acuerdo con los valores de verdad y justicia. Se trata de vivir de acuerdo a como se piensa y se siente. En su sentido más evidente, la honestidad puede entenderse como el simple respeto a la verdad en relación con el mundo, los hechos y las personas; en su lado opuesto esta el autoengaño y este hace que perdamos la perspectiva con respecto a la honestidad de los propios actos, obviando todas aquellas visiones que pudieran alterar nuestra decisión. </a:t>
            </a:r>
            <a:endParaRPr lang="es-ES" sz="6800" dirty="0" smtClean="0">
              <a:latin typeface="Arial Narrow" pitchFamily="34" charset="0"/>
            </a:endParaRPr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dirty="0" smtClean="0"/>
          </a:p>
          <a:p>
            <a:pPr algn="ctr">
              <a:buNone/>
            </a:pPr>
            <a:endParaRPr lang="es-ES" sz="2900" dirty="0" smtClean="0"/>
          </a:p>
          <a:p>
            <a:pPr algn="ctr">
              <a:buNone/>
            </a:pPr>
            <a:r>
              <a:rPr lang="es-ES" sz="2900" b="1" dirty="0" smtClean="0"/>
              <a:t> </a:t>
            </a:r>
            <a:endParaRPr lang="es-ES" sz="2900" dirty="0" smtClean="0"/>
          </a:p>
          <a:p>
            <a:pPr>
              <a:buNone/>
            </a:pPr>
            <a:r>
              <a:rPr lang="es-ES" dirty="0" smtClean="0">
                <a:latin typeface="Arial Narrow" pitchFamily="34" charset="0"/>
              </a:rPr>
              <a:t> </a:t>
            </a:r>
            <a:endParaRPr lang="es-ES" dirty="0">
              <a:latin typeface="Arial Narrow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HONESTIDAD Y RESPONSABILIDAD</a:t>
            </a:r>
            <a:endParaRPr lang="es-E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9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5019506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es-ES" dirty="0" smtClean="0"/>
          </a:p>
          <a:p>
            <a:pPr algn="just">
              <a:buNone/>
            </a:pPr>
            <a:r>
              <a:rPr lang="es-ES" dirty="0" smtClean="0">
                <a:latin typeface="Arial Narrow" pitchFamily="34" charset="0"/>
              </a:rPr>
              <a:t>La honestidad es uno de los valores y componentes más importantes de una personalidad saludable, si entendemos por esta la capacidad de obrar el bien en todas las distintas relaciones y actividades que las personas sostienen.</a:t>
            </a:r>
          </a:p>
          <a:p>
            <a:pPr algn="just">
              <a:buNone/>
            </a:pPr>
            <a:r>
              <a:rPr lang="es-ES" dirty="0" smtClean="0">
                <a:latin typeface="Arial Narrow" pitchFamily="34" charset="0"/>
              </a:rPr>
              <a:t> </a:t>
            </a:r>
          </a:p>
          <a:p>
            <a:pPr algn="just">
              <a:buNone/>
            </a:pPr>
            <a:r>
              <a:rPr lang="es-ES" dirty="0" smtClean="0">
                <a:latin typeface="Arial Narrow" pitchFamily="34" charset="0"/>
              </a:rPr>
              <a:t>Por otra parte la responsabilidad es un valor que está en la conciencia de la persona, que le permite reflexionar, administrar, orientar y valorar las consecuencias de sus actos, siempre en el plano de lo moral. La persona responsable es aquella que actúa conscientemente siendo él la causa directa o indirecta de un hecho ocurrido”. </a:t>
            </a:r>
          </a:p>
          <a:p>
            <a:pPr algn="just">
              <a:buNone/>
            </a:pPr>
            <a:r>
              <a:rPr lang="es-ES" dirty="0" smtClean="0">
                <a:latin typeface="Arial Narrow" pitchFamily="34" charset="0"/>
              </a:rPr>
              <a:t> </a:t>
            </a:r>
          </a:p>
          <a:p>
            <a:pPr algn="just">
              <a:buNone/>
            </a:pPr>
            <a:r>
              <a:rPr lang="es-ES" dirty="0" smtClean="0">
                <a:latin typeface="Arial Narrow" pitchFamily="34" charset="0"/>
              </a:rPr>
              <a:t>Por lo anterior consideramos que nuestros niños necesitan conocer y entender de manera esencial ambos valores ya que son definitivos  e importantes en su formación.</a:t>
            </a:r>
          </a:p>
          <a:p>
            <a:pPr>
              <a:buNone/>
            </a:pPr>
            <a:r>
              <a:rPr lang="es-ES" dirty="0" smtClean="0">
                <a:latin typeface="Arial Narrow" pitchFamily="34" charset="0"/>
              </a:rPr>
              <a:t> </a:t>
            </a:r>
            <a:endParaRPr lang="es-ES" dirty="0">
              <a:latin typeface="Arial Narrow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/>
          </a:bodyPr>
          <a:lstStyle/>
          <a:p>
            <a:pPr algn="ctr"/>
            <a:r>
              <a:rPr lang="es-ES" sz="3200" dirty="0" smtClean="0">
                <a:solidFill>
                  <a:schemeClr val="bg2">
                    <a:lumMod val="50000"/>
                  </a:schemeClr>
                </a:solidFill>
              </a:rPr>
              <a:t>HONESTIDAD Y RESPONSABILIDAD</a:t>
            </a:r>
            <a:endParaRPr lang="es-ES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029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MATEMATICAS</a:t>
            </a:r>
            <a:endParaRPr lang="es-ES" dirty="0"/>
          </a:p>
        </p:txBody>
      </p:sp>
      <p:sp>
        <p:nvSpPr>
          <p:cNvPr id="8" name="1 Marcador de contenido"/>
          <p:cNvSpPr txBox="1">
            <a:spLocks/>
          </p:cNvSpPr>
          <p:nvPr/>
        </p:nvSpPr>
        <p:spPr>
          <a:xfrm>
            <a:off x="642910" y="4929198"/>
            <a:ext cx="8115328" cy="157815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2000" dirty="0" smtClean="0">
                <a:latin typeface="Arial Narrow" pitchFamily="34" charset="0"/>
                <a:cs typeface="Arial" pitchFamily="34" charset="0"/>
              </a:rPr>
              <a:t>En esta ocasión y de acuerdo al resultado obtenido en la primera actividad la escuela de matemáticas utilizó varios métodos que permitieron a nuestros niños y niñas aprender de forma amena y divertida que el mundo de las matemáticas es muy entretenido.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3071810"/>
            <a:ext cx="2792592" cy="164307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1500174"/>
            <a:ext cx="1542123" cy="321471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3071810"/>
            <a:ext cx="2857520" cy="164307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1500174"/>
            <a:ext cx="2846411" cy="150019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1500174"/>
            <a:ext cx="2801516" cy="150019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3929066"/>
            <a:ext cx="2428892" cy="1326029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LECTURA</a:t>
            </a:r>
            <a:endParaRPr lang="es-ES" dirty="0"/>
          </a:p>
        </p:txBody>
      </p:sp>
      <p:pic>
        <p:nvPicPr>
          <p:cNvPr id="4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5357818" y="1643050"/>
            <a:ext cx="3357586" cy="464347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2000" dirty="0" smtClean="0">
                <a:latin typeface="Arial Narrow" pitchFamily="34" charset="0"/>
                <a:cs typeface="Arial" pitchFamily="34" charset="0"/>
              </a:rPr>
              <a:t> </a:t>
            </a: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lang="es-ES" sz="2000" dirty="0" smtClean="0">
                <a:latin typeface="Arial Narrow" pitchFamily="34" charset="0"/>
                <a:cs typeface="Arial" pitchFamily="34" charset="0"/>
              </a:rPr>
              <a:t>  La escuela de lectura se apoyo en fabulas, presentaciones y textos que permitieron a los niños tener claridad sobre la importancia de ser personas honestas y responsables, entendiendo que ambos valores son definitivos para una sana convivencia y para su formación como personas integras.</a:t>
            </a:r>
            <a:endParaRPr kumimoji="0" lang="es-ES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857760"/>
            <a:ext cx="2571768" cy="146208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6050" y="2285992"/>
            <a:ext cx="2571768" cy="1285179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3143248"/>
            <a:ext cx="2502349" cy="1571636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34" y="1500174"/>
            <a:ext cx="2411724" cy="146208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4857760"/>
            <a:ext cx="2428892" cy="185738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DANZAS</a:t>
            </a:r>
            <a:endParaRPr lang="es-ES" dirty="0"/>
          </a:p>
        </p:txBody>
      </p:sp>
      <p:pic>
        <p:nvPicPr>
          <p:cNvPr id="4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  <p:sp>
        <p:nvSpPr>
          <p:cNvPr id="9" name="1 Marcador de contenido"/>
          <p:cNvSpPr txBox="1">
            <a:spLocks/>
          </p:cNvSpPr>
          <p:nvPr/>
        </p:nvSpPr>
        <p:spPr>
          <a:xfrm>
            <a:off x="928662" y="1357298"/>
            <a:ext cx="7215238" cy="1643075"/>
          </a:xfrm>
          <a:prstGeom prst="rect">
            <a:avLst/>
          </a:prstGeom>
        </p:spPr>
        <p:txBody>
          <a:bodyPr vert="horz">
            <a:normAutofit fontScale="85000"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E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La</a:t>
            </a:r>
            <a:r>
              <a:rPr kumimoji="0" lang="es-ES" sz="2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escuela de danzas dirigida por el profesor Ebert, se enfoco en enseñar los pasos básico</a:t>
            </a:r>
            <a:r>
              <a:rPr lang="es-ES" sz="2000" dirty="0" smtClean="0">
                <a:latin typeface="Arial Narrow" pitchFamily="34" charset="0"/>
                <a:cs typeface="Arial" pitchFamily="34" charset="0"/>
              </a:rPr>
              <a:t>s de varios bailes típicos de nuestro país, cumbia, mapale, entre otros, con el fin de que los niños y niñas conocieran y se familiarizaran con dichos bailes,  es así como disfrutaron al compas de la música descubriendo a su vez la agilidad y la capacidad que tienen, tanto que contagiaron a varios integrantes del grupo de apoyo quienes se animaron a seguirles el paso.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9322" y="3214686"/>
            <a:ext cx="2428892" cy="164307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4857760"/>
            <a:ext cx="2286016" cy="1857388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3214686"/>
            <a:ext cx="2274907" cy="164307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14414" y="3214686"/>
            <a:ext cx="2428892" cy="164307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214414" y="4929198"/>
            <a:ext cx="2428892" cy="17859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357158" y="1643050"/>
            <a:ext cx="3500462" cy="471490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s-ES" sz="2400" dirty="0" smtClean="0">
                <a:latin typeface="Arial Narrow" pitchFamily="34" charset="0"/>
              </a:rPr>
              <a:t>La escuela de música desarrollo varias actividades, entre las que estaban, familiarizar a los niños con un instrumento musical, la guitarra, darles a conocer sus partes, así como las  diferentes notas musicales, hubo espacio para cantar, reír y aprender.</a:t>
            </a:r>
            <a:endParaRPr lang="es-ES" sz="2400" dirty="0">
              <a:latin typeface="Arial Narrow" pitchFamily="34" charset="0"/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0"/>
          </a:xfrm>
        </p:spPr>
        <p:txBody>
          <a:bodyPr/>
          <a:lstStyle/>
          <a:p>
            <a:pPr algn="ctr"/>
            <a:r>
              <a:rPr lang="es-ES" dirty="0" smtClean="0"/>
              <a:t>MÚSICA</a:t>
            </a:r>
            <a:endParaRPr lang="es-ES" dirty="0"/>
          </a:p>
        </p:txBody>
      </p:sp>
      <p:pic>
        <p:nvPicPr>
          <p:cNvPr id="19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1500174"/>
            <a:ext cx="4071966" cy="1785950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4929198"/>
            <a:ext cx="4071966" cy="164307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57686" y="3286124"/>
            <a:ext cx="4071966" cy="1643074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72386" cy="1143000"/>
          </a:xfrm>
        </p:spPr>
        <p:txBody>
          <a:bodyPr>
            <a:normAutofit/>
          </a:bodyPr>
          <a:lstStyle/>
          <a:p>
            <a:pPr algn="ctr"/>
            <a:r>
              <a:rPr lang="es-ES" dirty="0" smtClean="0"/>
              <a:t>TEATRO</a:t>
            </a:r>
            <a:endParaRPr lang="es-ES" dirty="0"/>
          </a:p>
        </p:txBody>
      </p:sp>
      <p:sp>
        <p:nvSpPr>
          <p:cNvPr id="15" name="1 Marcador de contenido"/>
          <p:cNvSpPr txBox="1">
            <a:spLocks/>
          </p:cNvSpPr>
          <p:nvPr/>
        </p:nvSpPr>
        <p:spPr>
          <a:xfrm>
            <a:off x="357158" y="5143512"/>
            <a:ext cx="8501122" cy="1285884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tabLst/>
              <a:defRPr/>
            </a:pPr>
            <a:r>
              <a:rPr kumimoji="0" lang="es-ES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El Teatro</a:t>
            </a:r>
            <a:r>
              <a:rPr kumimoji="0" lang="es-ES" sz="2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Narrow" pitchFamily="34" charset="0"/>
                <a:ea typeface="+mn-ea"/>
                <a:cs typeface="Arial" pitchFamily="34" charset="0"/>
              </a:rPr>
              <a:t> es arte, es ingenio, es cultura, es por esto que esta escuela </a:t>
            </a:r>
            <a:r>
              <a:rPr lang="es-ES" sz="2200" dirty="0" smtClean="0">
                <a:latin typeface="Arial Narrow" pitchFamily="34" charset="0"/>
                <a:cs typeface="Arial" pitchFamily="34" charset="0"/>
              </a:rPr>
              <a:t>didácticamente se apoyo la elaboración de mascaras  y en la lectura de textos que permitieron de manera clara entender a niños y niñas la importancia de ser personas honestas y responsables</a:t>
            </a:r>
            <a:r>
              <a:rPr lang="es-ES" sz="2400" dirty="0" smtClean="0">
                <a:latin typeface="Arial Narrow" pitchFamily="34" charset="0"/>
                <a:cs typeface="Arial" pitchFamily="34" charset="0"/>
              </a:rPr>
              <a:t>.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Picture 5" descr="C:\Documents and Settings\MONICA SUAREZ RENDON\Escritorio\VACEM CARTAGO\INSTITUCIONALES\fundacion voy a cambiar el mundo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86776" y="0"/>
            <a:ext cx="857224" cy="128395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1" y="1643050"/>
            <a:ext cx="2143140" cy="1571636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4810" y="3214687"/>
            <a:ext cx="2143140" cy="1571636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643050"/>
            <a:ext cx="2286016" cy="1571636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5720" y="1643050"/>
            <a:ext cx="1571636" cy="3143272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3214686"/>
            <a:ext cx="2214578" cy="1571636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7950" y="1643050"/>
            <a:ext cx="2247777" cy="1571636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950" y="3214686"/>
            <a:ext cx="2286016" cy="1571635"/>
          </a:xfrm>
          <a:prstGeom prst="rect">
            <a:avLst/>
          </a:prstGeom>
          <a:noFill/>
          <a:ln w="349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rencia">
  <a:themeElements>
    <a:clrScheme name="Concurrenci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renci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urrenc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660</TotalTime>
  <Words>744</Words>
  <Application>Microsoft Macintosh PowerPoint</Application>
  <PresentationFormat>Presentación en pantalla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Concurrencia</vt:lpstr>
      <vt:lpstr>Presentación de PowerPoint</vt:lpstr>
      <vt:lpstr>VACEM SEDE CARTAGO</vt:lpstr>
      <vt:lpstr>HONESTIDAD Y RESPONSABILIDAD</vt:lpstr>
      <vt:lpstr>HONESTIDAD Y RESPONSABILIDAD</vt:lpstr>
      <vt:lpstr>MATEMATICAS</vt:lpstr>
      <vt:lpstr>LECTURA</vt:lpstr>
      <vt:lpstr>DANZAS</vt:lpstr>
      <vt:lpstr>MÚSICA</vt:lpstr>
      <vt:lpstr>TEATRO</vt:lpstr>
      <vt:lpstr>MANUALIDADES</vt:lpstr>
      <vt:lpstr>ESCUELA DE PADRES</vt:lpstr>
      <vt:lpstr>SALUD VISUAL</vt:lpstr>
      <vt:lpstr>MOMENTOS PARA COMPARTIR, SIN PALABRAS</vt:lpstr>
      <vt:lpstr>VACEM SEDE CARTAGO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Mi PC</dc:creator>
  <cp:lastModifiedBy>Rodrigo Zamorano</cp:lastModifiedBy>
  <cp:revision>105</cp:revision>
  <dcterms:created xsi:type="dcterms:W3CDTF">2012-06-26T03:04:14Z</dcterms:created>
  <dcterms:modified xsi:type="dcterms:W3CDTF">2012-08-20T11:02:03Z</dcterms:modified>
</cp:coreProperties>
</file>